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2973a2b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2973a2b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2a86626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2a8662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2a86626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2a86626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2a86626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2a86626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2a866261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2a86626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28be3ed2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28be3ed2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285aaa6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285aaa6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285aaa6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285aaa6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285aaa6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285aaa6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285aaa6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285aaa6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e6a1f74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e6a1f7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285aaa6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285aaa6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285aaa6f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285aaa6f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2a6d0b3c7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2a6d0b3c7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e6a1f74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e6a1f74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e6a1f74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e6a1f74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2973a2be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2973a2be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2a6d0b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2a6d0b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973a2be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973a2b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2a6d0b3c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2a6d0b3c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973a2b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973a2b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tatista.com/statistics/933059/per-capita-food-waste-of-selected-countries/" TargetMode="External"/><Relationship Id="rId4" Type="http://schemas.openxmlformats.org/officeDocument/2006/relationships/hyperlink" Target="https://iwmsa.co.za/sites/default/files/downloads/11.%20Ramukhwatho%2C%20FR%20et%20al.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file/d/1PqhvJg7Ahk-VcUGbUXQBjkt38TcnJd8Y/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s://drive.google.com/file/d/1rOUxnNC6_Ns3OZLjp7z-4ZVEm4WsBHfF/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hyperlink" Target="https://drive.google.com/file/d/1zdZco2VVi1sOCxKfUHI6P_NfhHqD5BSd/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s://drive.google.com/file/d/1m7o4zu7aaQtAIlxjlKPqHWC3yAUOQ9GP/view?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800" u="sng">
                <a:latin typeface="Times New Roman"/>
                <a:ea typeface="Times New Roman"/>
                <a:cs typeface="Times New Roman"/>
                <a:sym typeface="Times New Roman"/>
              </a:rPr>
              <a:t>HUMAN COMPUTER INTERACTION</a:t>
            </a:r>
            <a:endParaRPr b="1" sz="2800" u="sng">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UE18CS348</a:t>
            </a:r>
            <a:endParaRPr sz="2400">
              <a:latin typeface="Times New Roman"/>
              <a:ea typeface="Times New Roman"/>
              <a:cs typeface="Times New Roman"/>
              <a:sym typeface="Times New Roman"/>
            </a:endParaRPr>
          </a:p>
        </p:txBody>
      </p:sp>
      <p:sp>
        <p:nvSpPr>
          <p:cNvPr id="55" name="Google Shape;55;p13"/>
          <p:cNvSpPr txBox="1"/>
          <p:nvPr>
            <p:ph idx="1" type="subTitle"/>
          </p:nvPr>
        </p:nvSpPr>
        <p:spPr>
          <a:xfrm>
            <a:off x="311700" y="2066575"/>
            <a:ext cx="8520600" cy="2755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3045">
                <a:solidFill>
                  <a:srgbClr val="000000"/>
                </a:solidFill>
                <a:highlight>
                  <a:srgbClr val="FFD966"/>
                </a:highlight>
                <a:latin typeface="Times New Roman"/>
                <a:ea typeface="Times New Roman"/>
                <a:cs typeface="Times New Roman"/>
                <a:sym typeface="Times New Roman"/>
              </a:rPr>
              <a:t>Project Name - Fridge Friend   </a:t>
            </a:r>
            <a:endParaRPr b="1" sz="3045">
              <a:solidFill>
                <a:srgbClr val="000000"/>
              </a:solidFill>
              <a:highlight>
                <a:srgbClr val="FFD966"/>
              </a:highlight>
              <a:latin typeface="Times New Roman"/>
              <a:ea typeface="Times New Roman"/>
              <a:cs typeface="Times New Roman"/>
              <a:sym typeface="Times New Roman"/>
            </a:endParaRPr>
          </a:p>
          <a:p>
            <a:pPr indent="0" lvl="0" marL="0" rtl="0" algn="l">
              <a:spcBef>
                <a:spcPts val="0"/>
              </a:spcBef>
              <a:spcAft>
                <a:spcPts val="0"/>
              </a:spcAft>
              <a:buNone/>
            </a:pPr>
            <a:r>
              <a:t/>
            </a:r>
            <a:endParaRPr b="1" sz="3045">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647" u="sng">
                <a:solidFill>
                  <a:srgbClr val="000000"/>
                </a:solidFill>
                <a:latin typeface="Times New Roman"/>
                <a:ea typeface="Times New Roman"/>
                <a:cs typeface="Times New Roman"/>
                <a:sym typeface="Times New Roman"/>
              </a:rPr>
              <a:t>PROJECT TEAM :</a:t>
            </a:r>
            <a:endParaRPr b="1" sz="2647" u="sng">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647">
                <a:latin typeface="Times New Roman"/>
                <a:ea typeface="Times New Roman"/>
                <a:cs typeface="Times New Roman"/>
                <a:sym typeface="Times New Roman"/>
              </a:rPr>
              <a:t>Animeha Bakshi - PES1201801661</a:t>
            </a:r>
            <a:endParaRPr b="1" sz="2647">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647">
                <a:latin typeface="Times New Roman"/>
                <a:ea typeface="Times New Roman"/>
                <a:cs typeface="Times New Roman"/>
                <a:sym typeface="Times New Roman"/>
              </a:rPr>
              <a:t>Bhavana Madhuri V - PES1201801231</a:t>
            </a:r>
            <a:endParaRPr b="1" sz="2647">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647">
                <a:latin typeface="Times New Roman"/>
                <a:ea typeface="Times New Roman"/>
                <a:cs typeface="Times New Roman"/>
                <a:sym typeface="Times New Roman"/>
              </a:rPr>
              <a:t>Nipun Bhat - PES1201801857</a:t>
            </a:r>
            <a:endParaRPr b="1" sz="2647">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647">
                <a:latin typeface="Times New Roman"/>
                <a:ea typeface="Times New Roman"/>
                <a:cs typeface="Times New Roman"/>
                <a:sym typeface="Times New Roman"/>
              </a:rPr>
              <a:t>Rishab Shivkumar - PES1201801034</a:t>
            </a:r>
            <a:endParaRPr b="1" sz="3347">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21" name="Google Shape;121;p22"/>
          <p:cNvPicPr preferRelativeResize="0"/>
          <p:nvPr/>
        </p:nvPicPr>
        <p:blipFill rotWithShape="1">
          <a:blip r:embed="rId3">
            <a:alphaModFix/>
          </a:blip>
          <a:srcRect b="2028" l="4940" r="8539" t="2286"/>
          <a:stretch/>
        </p:blipFill>
        <p:spPr>
          <a:xfrm>
            <a:off x="7278200" y="1239950"/>
            <a:ext cx="1754675" cy="2989426"/>
          </a:xfrm>
          <a:prstGeom prst="rect">
            <a:avLst/>
          </a:prstGeom>
          <a:noFill/>
          <a:ln>
            <a:noFill/>
          </a:ln>
        </p:spPr>
      </p:pic>
      <p:pic>
        <p:nvPicPr>
          <p:cNvPr id="122" name="Google Shape;122;p22"/>
          <p:cNvPicPr preferRelativeResize="0"/>
          <p:nvPr/>
        </p:nvPicPr>
        <p:blipFill rotWithShape="1">
          <a:blip r:embed="rId4">
            <a:alphaModFix/>
          </a:blip>
          <a:srcRect b="2027" l="6634" r="6634" t="2324"/>
          <a:stretch/>
        </p:blipFill>
        <p:spPr>
          <a:xfrm>
            <a:off x="5429650" y="1239950"/>
            <a:ext cx="1816125" cy="3021174"/>
          </a:xfrm>
          <a:prstGeom prst="rect">
            <a:avLst/>
          </a:prstGeom>
          <a:noFill/>
          <a:ln>
            <a:noFill/>
          </a:ln>
        </p:spPr>
      </p:pic>
      <p:pic>
        <p:nvPicPr>
          <p:cNvPr id="123" name="Google Shape;123;p22"/>
          <p:cNvPicPr preferRelativeResize="0"/>
          <p:nvPr/>
        </p:nvPicPr>
        <p:blipFill>
          <a:blip r:embed="rId5">
            <a:alphaModFix/>
          </a:blip>
          <a:stretch>
            <a:fillRect/>
          </a:stretch>
        </p:blipFill>
        <p:spPr>
          <a:xfrm>
            <a:off x="1921350" y="1271700"/>
            <a:ext cx="1700126" cy="2989424"/>
          </a:xfrm>
          <a:prstGeom prst="rect">
            <a:avLst/>
          </a:prstGeom>
          <a:noFill/>
          <a:ln>
            <a:noFill/>
          </a:ln>
        </p:spPr>
      </p:pic>
      <p:pic>
        <p:nvPicPr>
          <p:cNvPr id="124" name="Google Shape;124;p22"/>
          <p:cNvPicPr preferRelativeResize="0"/>
          <p:nvPr/>
        </p:nvPicPr>
        <p:blipFill>
          <a:blip r:embed="rId6">
            <a:alphaModFix/>
          </a:blip>
          <a:stretch>
            <a:fillRect/>
          </a:stretch>
        </p:blipFill>
        <p:spPr>
          <a:xfrm>
            <a:off x="116000" y="1239950"/>
            <a:ext cx="1700125" cy="2989424"/>
          </a:xfrm>
          <a:prstGeom prst="rect">
            <a:avLst/>
          </a:prstGeom>
          <a:noFill/>
          <a:ln>
            <a:noFill/>
          </a:ln>
        </p:spPr>
      </p:pic>
      <p:pic>
        <p:nvPicPr>
          <p:cNvPr id="125" name="Google Shape;125;p22"/>
          <p:cNvPicPr preferRelativeResize="0"/>
          <p:nvPr/>
        </p:nvPicPr>
        <p:blipFill>
          <a:blip r:embed="rId6">
            <a:alphaModFix/>
          </a:blip>
          <a:stretch>
            <a:fillRect/>
          </a:stretch>
        </p:blipFill>
        <p:spPr>
          <a:xfrm>
            <a:off x="3675500" y="1271700"/>
            <a:ext cx="1700125" cy="2989424"/>
          </a:xfrm>
          <a:prstGeom prst="rect">
            <a:avLst/>
          </a:prstGeom>
          <a:noFill/>
          <a:ln>
            <a:noFill/>
          </a:ln>
        </p:spPr>
      </p:pic>
      <p:pic>
        <p:nvPicPr>
          <p:cNvPr id="126" name="Google Shape;126;p22"/>
          <p:cNvPicPr preferRelativeResize="0"/>
          <p:nvPr/>
        </p:nvPicPr>
        <p:blipFill>
          <a:blip r:embed="rId7">
            <a:alphaModFix/>
          </a:blip>
          <a:stretch>
            <a:fillRect/>
          </a:stretch>
        </p:blipFill>
        <p:spPr>
          <a:xfrm>
            <a:off x="120523" y="1239950"/>
            <a:ext cx="1695604" cy="2989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HIGH FIDELITY PROTOTYPE</a:t>
            </a:r>
            <a:endParaRPr b="1" u="sng">
              <a:solidFill>
                <a:srgbClr val="1C4587"/>
              </a:solidFill>
            </a:endParaRPr>
          </a:p>
        </p:txBody>
      </p:sp>
      <p:sp>
        <p:nvSpPr>
          <p:cNvPr id="132" name="Google Shape;132;p23"/>
          <p:cNvSpPr txBox="1"/>
          <p:nvPr>
            <p:ph idx="1" type="body"/>
          </p:nvPr>
        </p:nvSpPr>
        <p:spPr>
          <a:xfrm>
            <a:off x="3256725" y="2034900"/>
            <a:ext cx="5395200" cy="310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This is the login page of our application.</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Fridge Friend is an app that lets you check your fridge anywhere, anytime. </a:t>
            </a:r>
            <a:endParaRPr sz="1500">
              <a:latin typeface="Times New Roman"/>
              <a:ea typeface="Times New Roman"/>
              <a:cs typeface="Times New Roman"/>
              <a:sym typeface="Times New Roman"/>
            </a:endParaRPr>
          </a:p>
          <a:p>
            <a:pPr indent="0" lvl="0" marL="0" rtl="0" algn="l">
              <a:spcBef>
                <a:spcPts val="1200"/>
              </a:spcBef>
              <a:spcAft>
                <a:spcPts val="1200"/>
              </a:spcAft>
              <a:buNone/>
            </a:pPr>
            <a:r>
              <a:rPr lang="en" sz="1500">
                <a:latin typeface="Times New Roman"/>
                <a:ea typeface="Times New Roman"/>
                <a:cs typeface="Times New Roman"/>
                <a:sym typeface="Times New Roman"/>
              </a:rPr>
              <a:t>This page helps us keep track of the users and lets the user personalise their experience.</a:t>
            </a:r>
            <a:r>
              <a:rPr lang="en"/>
              <a:t> </a:t>
            </a:r>
            <a:endParaRPr/>
          </a:p>
        </p:txBody>
      </p:sp>
      <p:pic>
        <p:nvPicPr>
          <p:cNvPr id="133" name="Google Shape;133;p23"/>
          <p:cNvPicPr preferRelativeResize="0"/>
          <p:nvPr/>
        </p:nvPicPr>
        <p:blipFill>
          <a:blip r:embed="rId3">
            <a:alphaModFix/>
          </a:blip>
          <a:stretch>
            <a:fillRect/>
          </a:stretch>
        </p:blipFill>
        <p:spPr>
          <a:xfrm>
            <a:off x="612600" y="1352125"/>
            <a:ext cx="2365199" cy="3345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475048" y="393775"/>
            <a:ext cx="8193900" cy="104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Times New Roman"/>
                <a:ea typeface="Times New Roman"/>
                <a:cs typeface="Times New Roman"/>
                <a:sym typeface="Times New Roman"/>
              </a:rPr>
              <a:t>After the login, the user is directed to their home page, where they can have a overview of the items in their refrigerator. The user can track the freshness of their groceries and set an alert based on the </a:t>
            </a:r>
            <a:r>
              <a:rPr lang="en" sz="1500">
                <a:latin typeface="Times New Roman"/>
                <a:ea typeface="Times New Roman"/>
                <a:cs typeface="Times New Roman"/>
                <a:sym typeface="Times New Roman"/>
              </a:rPr>
              <a:t>category of food items</a:t>
            </a:r>
            <a:r>
              <a:rPr lang="en" sz="1500">
                <a:latin typeface="Times New Roman"/>
                <a:ea typeface="Times New Roman"/>
                <a:cs typeface="Times New Roman"/>
                <a:sym typeface="Times New Roman"/>
              </a:rPr>
              <a:t>, which is calculated from the date of the entry of the item in the inventory.</a:t>
            </a:r>
            <a:endParaRPr sz="1500">
              <a:latin typeface="Times New Roman"/>
              <a:ea typeface="Times New Roman"/>
              <a:cs typeface="Times New Roman"/>
              <a:sym typeface="Times New Roman"/>
            </a:endParaRPr>
          </a:p>
        </p:txBody>
      </p:sp>
      <p:pic>
        <p:nvPicPr>
          <p:cNvPr id="139" name="Google Shape;139;p24"/>
          <p:cNvPicPr preferRelativeResize="0"/>
          <p:nvPr/>
        </p:nvPicPr>
        <p:blipFill>
          <a:blip r:embed="rId3">
            <a:alphaModFix/>
          </a:blip>
          <a:stretch>
            <a:fillRect/>
          </a:stretch>
        </p:blipFill>
        <p:spPr>
          <a:xfrm>
            <a:off x="497775" y="1533700"/>
            <a:ext cx="2354799" cy="3330550"/>
          </a:xfrm>
          <a:prstGeom prst="rect">
            <a:avLst/>
          </a:prstGeom>
          <a:noFill/>
          <a:ln>
            <a:noFill/>
          </a:ln>
        </p:spPr>
      </p:pic>
      <p:pic>
        <p:nvPicPr>
          <p:cNvPr id="140" name="Google Shape;140;p24"/>
          <p:cNvPicPr preferRelativeResize="0"/>
          <p:nvPr/>
        </p:nvPicPr>
        <p:blipFill>
          <a:blip r:embed="rId4">
            <a:alphaModFix/>
          </a:blip>
          <a:stretch>
            <a:fillRect/>
          </a:stretch>
        </p:blipFill>
        <p:spPr>
          <a:xfrm>
            <a:off x="3447950" y="1533713"/>
            <a:ext cx="2354799" cy="3330519"/>
          </a:xfrm>
          <a:prstGeom prst="rect">
            <a:avLst/>
          </a:prstGeom>
          <a:noFill/>
          <a:ln>
            <a:noFill/>
          </a:ln>
        </p:spPr>
      </p:pic>
      <p:pic>
        <p:nvPicPr>
          <p:cNvPr id="141" name="Google Shape;141;p24"/>
          <p:cNvPicPr preferRelativeResize="0"/>
          <p:nvPr/>
        </p:nvPicPr>
        <p:blipFill>
          <a:blip r:embed="rId5">
            <a:alphaModFix/>
          </a:blip>
          <a:stretch>
            <a:fillRect/>
          </a:stretch>
        </p:blipFill>
        <p:spPr>
          <a:xfrm>
            <a:off x="6336975" y="1533700"/>
            <a:ext cx="2354799" cy="3330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413825" y="3707925"/>
            <a:ext cx="8333400" cy="1337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770"/>
              <a:buNone/>
            </a:pPr>
            <a:r>
              <a:rPr lang="en" sz="1550">
                <a:latin typeface="Times New Roman"/>
                <a:ea typeface="Times New Roman"/>
                <a:cs typeface="Times New Roman"/>
                <a:sym typeface="Times New Roman"/>
              </a:rPr>
              <a:t>When alerted about an approaching expiry date, you can choose to search for a recipe involving the item. The app asks for the number of people eating and time you can spare to calculate the quantity of ingredients required and to make sure you don’t spend too much time in the kitchen. According to your dietary preference, the apps gives you recipe suggestions, step-by-step. </a:t>
            </a:r>
            <a:endParaRPr sz="1550">
              <a:latin typeface="Times New Roman"/>
              <a:ea typeface="Times New Roman"/>
              <a:cs typeface="Times New Roman"/>
              <a:sym typeface="Times New Roman"/>
            </a:endParaRPr>
          </a:p>
        </p:txBody>
      </p:sp>
      <p:pic>
        <p:nvPicPr>
          <p:cNvPr id="147" name="Google Shape;147;p25"/>
          <p:cNvPicPr preferRelativeResize="0"/>
          <p:nvPr/>
        </p:nvPicPr>
        <p:blipFill>
          <a:blip r:embed="rId3">
            <a:alphaModFix/>
          </a:blip>
          <a:stretch>
            <a:fillRect/>
          </a:stretch>
        </p:blipFill>
        <p:spPr>
          <a:xfrm>
            <a:off x="413825" y="152400"/>
            <a:ext cx="2461651" cy="3403126"/>
          </a:xfrm>
          <a:prstGeom prst="rect">
            <a:avLst/>
          </a:prstGeom>
          <a:noFill/>
          <a:ln>
            <a:noFill/>
          </a:ln>
        </p:spPr>
      </p:pic>
      <p:pic>
        <p:nvPicPr>
          <p:cNvPr id="148" name="Google Shape;148;p25"/>
          <p:cNvPicPr preferRelativeResize="0"/>
          <p:nvPr/>
        </p:nvPicPr>
        <p:blipFill>
          <a:blip r:embed="rId4">
            <a:alphaModFix/>
          </a:blip>
          <a:stretch>
            <a:fillRect/>
          </a:stretch>
        </p:blipFill>
        <p:spPr>
          <a:xfrm>
            <a:off x="3314999" y="152400"/>
            <a:ext cx="2406116" cy="3403126"/>
          </a:xfrm>
          <a:prstGeom prst="rect">
            <a:avLst/>
          </a:prstGeom>
          <a:noFill/>
          <a:ln>
            <a:noFill/>
          </a:ln>
        </p:spPr>
      </p:pic>
      <p:pic>
        <p:nvPicPr>
          <p:cNvPr id="149" name="Google Shape;149;p25"/>
          <p:cNvPicPr preferRelativeResize="0"/>
          <p:nvPr/>
        </p:nvPicPr>
        <p:blipFill>
          <a:blip r:embed="rId5">
            <a:alphaModFix/>
          </a:blip>
          <a:stretch>
            <a:fillRect/>
          </a:stretch>
        </p:blipFill>
        <p:spPr>
          <a:xfrm>
            <a:off x="6341115" y="152400"/>
            <a:ext cx="2406116" cy="340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5414200" y="1181275"/>
            <a:ext cx="3396300" cy="279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latin typeface="Times New Roman"/>
                <a:ea typeface="Times New Roman"/>
                <a:cs typeface="Times New Roman"/>
                <a:sym typeface="Times New Roman"/>
              </a:rPr>
              <a:t>At the end, the user has his profile where we store their details, such as, their dietary preferences, the recipes they’ve used in the past and their reviews of the recipe.</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The user can also configure their notification settings according to what suits them best.</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sz="1500">
              <a:latin typeface="Times New Roman"/>
              <a:ea typeface="Times New Roman"/>
              <a:cs typeface="Times New Roman"/>
              <a:sym typeface="Times New Roman"/>
            </a:endParaRPr>
          </a:p>
        </p:txBody>
      </p:sp>
      <p:pic>
        <p:nvPicPr>
          <p:cNvPr id="155" name="Google Shape;155;p26"/>
          <p:cNvPicPr preferRelativeResize="0"/>
          <p:nvPr/>
        </p:nvPicPr>
        <p:blipFill>
          <a:blip r:embed="rId3">
            <a:alphaModFix/>
          </a:blip>
          <a:stretch>
            <a:fillRect/>
          </a:stretch>
        </p:blipFill>
        <p:spPr>
          <a:xfrm>
            <a:off x="2870675" y="906475"/>
            <a:ext cx="2252874" cy="3186391"/>
          </a:xfrm>
          <a:prstGeom prst="rect">
            <a:avLst/>
          </a:prstGeom>
          <a:noFill/>
          <a:ln>
            <a:noFill/>
          </a:ln>
        </p:spPr>
      </p:pic>
      <p:pic>
        <p:nvPicPr>
          <p:cNvPr id="156" name="Google Shape;156;p26"/>
          <p:cNvPicPr preferRelativeResize="0"/>
          <p:nvPr/>
        </p:nvPicPr>
        <p:blipFill>
          <a:blip r:embed="rId4">
            <a:alphaModFix/>
          </a:blip>
          <a:stretch>
            <a:fillRect/>
          </a:stretch>
        </p:blipFill>
        <p:spPr>
          <a:xfrm>
            <a:off x="185200" y="906475"/>
            <a:ext cx="2252874" cy="3186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60225"/>
            <a:ext cx="8520600" cy="757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Heuristic Evaluation</a:t>
            </a:r>
            <a:endParaRPr b="1" u="sng">
              <a:solidFill>
                <a:srgbClr val="1C4587"/>
              </a:solidFill>
            </a:endParaRPr>
          </a:p>
          <a:p>
            <a:pPr indent="0" lvl="0" marL="0" rtl="0" algn="l">
              <a:spcBef>
                <a:spcPts val="0"/>
              </a:spcBef>
              <a:spcAft>
                <a:spcPts val="0"/>
              </a:spcAft>
              <a:buNone/>
            </a:pPr>
            <a:r>
              <a:t/>
            </a:r>
            <a:endParaRPr b="1" sz="2244">
              <a:solidFill>
                <a:srgbClr val="000000"/>
              </a:solidFill>
            </a:endParaRPr>
          </a:p>
          <a:p>
            <a:pPr indent="0" lvl="0" marL="0" rtl="0" algn="l">
              <a:spcBef>
                <a:spcPts val="0"/>
              </a:spcBef>
              <a:spcAft>
                <a:spcPts val="0"/>
              </a:spcAft>
              <a:buNone/>
            </a:pPr>
            <a:r>
              <a:t/>
            </a:r>
            <a:endParaRPr b="1" sz="2244">
              <a:solidFill>
                <a:srgbClr val="000000"/>
              </a:solidFill>
            </a:endParaRPr>
          </a:p>
        </p:txBody>
      </p:sp>
      <p:sp>
        <p:nvSpPr>
          <p:cNvPr id="162" name="Google Shape;162;p27"/>
          <p:cNvSpPr txBox="1"/>
          <p:nvPr>
            <p:ph idx="1" type="body"/>
          </p:nvPr>
        </p:nvSpPr>
        <p:spPr>
          <a:xfrm>
            <a:off x="139500" y="826625"/>
            <a:ext cx="8520600" cy="40872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t/>
            </a:r>
            <a:endParaRPr b="1" sz="1544">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2015">
              <a:solidFill>
                <a:schemeClr val="dk1"/>
              </a:solidFill>
              <a:latin typeface="Times New Roman"/>
              <a:ea typeface="Times New Roman"/>
              <a:cs typeface="Times New Roman"/>
              <a:sym typeface="Times New Roman"/>
            </a:endParaRPr>
          </a:p>
          <a:p>
            <a:pPr indent="-363854" lvl="0" marL="457200" rtl="0" algn="l">
              <a:spcBef>
                <a:spcPts val="0"/>
              </a:spcBef>
              <a:spcAft>
                <a:spcPts val="0"/>
              </a:spcAft>
              <a:buClr>
                <a:srgbClr val="000000"/>
              </a:buClr>
              <a:buSzPct val="100000"/>
              <a:buFont typeface="Times New Roman"/>
              <a:buAutoNum type="arabicParenR"/>
            </a:pPr>
            <a:r>
              <a:rPr lang="en" sz="2505">
                <a:solidFill>
                  <a:srgbClr val="000000"/>
                </a:solidFill>
                <a:latin typeface="Times New Roman"/>
                <a:ea typeface="Times New Roman"/>
                <a:cs typeface="Times New Roman"/>
                <a:sym typeface="Times New Roman"/>
              </a:rPr>
              <a:t>Visibility of </a:t>
            </a:r>
            <a:r>
              <a:rPr lang="en" sz="2505">
                <a:solidFill>
                  <a:srgbClr val="000000"/>
                </a:solidFill>
                <a:latin typeface="Times New Roman"/>
                <a:ea typeface="Times New Roman"/>
                <a:cs typeface="Times New Roman"/>
                <a:sym typeface="Times New Roman"/>
              </a:rPr>
              <a:t>System</a:t>
            </a:r>
            <a:r>
              <a:rPr lang="en" sz="2505">
                <a:solidFill>
                  <a:srgbClr val="000000"/>
                </a:solidFill>
                <a:latin typeface="Times New Roman"/>
                <a:ea typeface="Times New Roman"/>
                <a:cs typeface="Times New Roman"/>
                <a:sym typeface="Times New Roman"/>
              </a:rPr>
              <a:t> Status:</a:t>
            </a:r>
            <a:endParaRPr>
              <a:latin typeface="Times New Roman"/>
              <a:ea typeface="Times New Roman"/>
              <a:cs typeface="Times New Roman"/>
              <a:sym typeface="Times New Roman"/>
            </a:endParaRPr>
          </a:p>
          <a:p>
            <a:pPr indent="-353744" lvl="0" marL="457200" rtl="0" algn="l">
              <a:spcBef>
                <a:spcPts val="0"/>
              </a:spcBef>
              <a:spcAft>
                <a:spcPts val="0"/>
              </a:spcAft>
              <a:buSzPct val="100000"/>
              <a:buFont typeface="Times New Roman"/>
              <a:buChar char="●"/>
            </a:pPr>
            <a:r>
              <a:rPr lang="en" sz="2318">
                <a:latin typeface="Times New Roman"/>
                <a:ea typeface="Times New Roman"/>
                <a:cs typeface="Times New Roman"/>
                <a:sym typeface="Times New Roman"/>
              </a:rPr>
              <a:t>The mode the user is in is always displayed on </a:t>
            </a:r>
            <a:endParaRPr sz="2318">
              <a:latin typeface="Times New Roman"/>
              <a:ea typeface="Times New Roman"/>
              <a:cs typeface="Times New Roman"/>
              <a:sym typeface="Times New Roman"/>
            </a:endParaRPr>
          </a:p>
          <a:p>
            <a:pPr indent="0" lvl="0" marL="0" rtl="0" algn="l">
              <a:spcBef>
                <a:spcPts val="1200"/>
              </a:spcBef>
              <a:spcAft>
                <a:spcPts val="0"/>
              </a:spcAft>
              <a:buNone/>
            </a:pPr>
            <a:r>
              <a:rPr lang="en" sz="2318">
                <a:latin typeface="Times New Roman"/>
                <a:ea typeface="Times New Roman"/>
                <a:cs typeface="Times New Roman"/>
                <a:sym typeface="Times New Roman"/>
              </a:rPr>
              <a:t>        </a:t>
            </a:r>
            <a:r>
              <a:rPr lang="en" sz="2318">
                <a:latin typeface="Times New Roman"/>
                <a:ea typeface="Times New Roman"/>
                <a:cs typeface="Times New Roman"/>
                <a:sym typeface="Times New Roman"/>
              </a:rPr>
              <a:t>t</a:t>
            </a:r>
            <a:r>
              <a:rPr lang="en" sz="2318">
                <a:latin typeface="Times New Roman"/>
                <a:ea typeface="Times New Roman"/>
                <a:cs typeface="Times New Roman"/>
                <a:sym typeface="Times New Roman"/>
              </a:rPr>
              <a:t>he top of the screen.</a:t>
            </a:r>
            <a:endParaRPr sz="2318">
              <a:latin typeface="Times New Roman"/>
              <a:ea typeface="Times New Roman"/>
              <a:cs typeface="Times New Roman"/>
              <a:sym typeface="Times New Roman"/>
            </a:endParaRPr>
          </a:p>
          <a:p>
            <a:pPr indent="-353744" lvl="0" marL="457200" rtl="0" algn="l">
              <a:spcBef>
                <a:spcPts val="1200"/>
              </a:spcBef>
              <a:spcAft>
                <a:spcPts val="0"/>
              </a:spcAft>
              <a:buSzPct val="100000"/>
              <a:buFont typeface="Times New Roman"/>
              <a:buChar char="●"/>
            </a:pPr>
            <a:r>
              <a:rPr lang="en" sz="2318">
                <a:latin typeface="Times New Roman"/>
                <a:ea typeface="Times New Roman"/>
                <a:cs typeface="Times New Roman"/>
                <a:sym typeface="Times New Roman"/>
              </a:rPr>
              <a:t>Three modes of notifications.</a:t>
            </a:r>
            <a:endParaRPr sz="2318">
              <a:latin typeface="Times New Roman"/>
              <a:ea typeface="Times New Roman"/>
              <a:cs typeface="Times New Roman"/>
              <a:sym typeface="Times New Roman"/>
            </a:endParaRPr>
          </a:p>
          <a:p>
            <a:pPr indent="-353744" lvl="0" marL="457200" rtl="0" algn="l">
              <a:spcBef>
                <a:spcPts val="0"/>
              </a:spcBef>
              <a:spcAft>
                <a:spcPts val="0"/>
              </a:spcAft>
              <a:buSzPct val="100000"/>
              <a:buFont typeface="Times New Roman"/>
              <a:buChar char="●"/>
            </a:pPr>
            <a:r>
              <a:rPr lang="en" sz="2318">
                <a:latin typeface="Times New Roman"/>
                <a:ea typeface="Times New Roman"/>
                <a:cs typeface="Times New Roman"/>
                <a:sym typeface="Times New Roman"/>
              </a:rPr>
              <a:t>Vibration upon  pressing the forward and back </a:t>
            </a:r>
            <a:endParaRPr sz="2318">
              <a:latin typeface="Times New Roman"/>
              <a:ea typeface="Times New Roman"/>
              <a:cs typeface="Times New Roman"/>
              <a:sym typeface="Times New Roman"/>
            </a:endParaRPr>
          </a:p>
          <a:p>
            <a:pPr indent="0" lvl="0" marL="0" rtl="0" algn="l">
              <a:spcBef>
                <a:spcPts val="1200"/>
              </a:spcBef>
              <a:spcAft>
                <a:spcPts val="0"/>
              </a:spcAft>
              <a:buNone/>
            </a:pPr>
            <a:r>
              <a:rPr lang="en" sz="2318">
                <a:latin typeface="Times New Roman"/>
                <a:ea typeface="Times New Roman"/>
                <a:cs typeface="Times New Roman"/>
                <a:sym typeface="Times New Roman"/>
              </a:rPr>
              <a:t>         navigate button.</a:t>
            </a:r>
            <a:endParaRPr sz="2318">
              <a:latin typeface="Times New Roman"/>
              <a:ea typeface="Times New Roman"/>
              <a:cs typeface="Times New Roman"/>
              <a:sym typeface="Times New Roman"/>
            </a:endParaRPr>
          </a:p>
          <a:p>
            <a:pPr indent="-353744" lvl="0" marL="457200" rtl="0" algn="l">
              <a:spcBef>
                <a:spcPts val="1200"/>
              </a:spcBef>
              <a:spcAft>
                <a:spcPts val="0"/>
              </a:spcAft>
              <a:buSzPct val="100000"/>
              <a:buFont typeface="Times New Roman"/>
              <a:buChar char="●"/>
            </a:pPr>
            <a:r>
              <a:rPr lang="en" sz="2318">
                <a:latin typeface="Times New Roman"/>
                <a:ea typeface="Times New Roman"/>
                <a:cs typeface="Times New Roman"/>
                <a:sym typeface="Times New Roman"/>
              </a:rPr>
              <a:t>Easy access to home, search, navigate and profile</a:t>
            </a:r>
            <a:endParaRPr sz="2318">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163" name="Google Shape;163;p27"/>
          <p:cNvPicPr preferRelativeResize="0"/>
          <p:nvPr/>
        </p:nvPicPr>
        <p:blipFill>
          <a:blip r:embed="rId3">
            <a:alphaModFix/>
          </a:blip>
          <a:stretch>
            <a:fillRect/>
          </a:stretch>
        </p:blipFill>
        <p:spPr>
          <a:xfrm>
            <a:off x="6101875" y="826625"/>
            <a:ext cx="2558226" cy="38242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idx="1" type="body"/>
          </p:nvPr>
        </p:nvSpPr>
        <p:spPr>
          <a:xfrm>
            <a:off x="122475" y="352075"/>
            <a:ext cx="9021600" cy="47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000000"/>
                </a:solidFill>
                <a:latin typeface="Times New Roman"/>
                <a:ea typeface="Times New Roman"/>
                <a:cs typeface="Times New Roman"/>
                <a:sym typeface="Times New Roman"/>
              </a:rPr>
              <a:t>2) Match between the system and real world</a:t>
            </a:r>
            <a:endParaRPr sz="19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Easy to </a:t>
            </a:r>
            <a:r>
              <a:rPr lang="en" sz="1900">
                <a:latin typeface="Times New Roman"/>
                <a:ea typeface="Times New Roman"/>
                <a:cs typeface="Times New Roman"/>
                <a:sym typeface="Times New Roman"/>
              </a:rPr>
              <a:t>understand</a:t>
            </a:r>
            <a:r>
              <a:rPr lang="en" sz="1900">
                <a:latin typeface="Times New Roman"/>
                <a:ea typeface="Times New Roman"/>
                <a:cs typeface="Times New Roman"/>
                <a:sym typeface="Times New Roman"/>
              </a:rPr>
              <a:t> the terms and</a:t>
            </a:r>
            <a:endParaRPr sz="1900">
              <a:latin typeface="Times New Roman"/>
              <a:ea typeface="Times New Roman"/>
              <a:cs typeface="Times New Roman"/>
              <a:sym typeface="Times New Roman"/>
            </a:endParaRPr>
          </a:p>
          <a:p>
            <a:pPr indent="457200" lvl="0" marL="0" rtl="0" algn="l">
              <a:spcBef>
                <a:spcPts val="1200"/>
              </a:spcBef>
              <a:spcAft>
                <a:spcPts val="0"/>
              </a:spcAft>
              <a:buNone/>
            </a:pPr>
            <a:r>
              <a:rPr lang="en" sz="1900">
                <a:latin typeface="Times New Roman"/>
                <a:ea typeface="Times New Roman"/>
                <a:cs typeface="Times New Roman"/>
                <a:sym typeface="Times New Roman"/>
              </a:rPr>
              <a:t>types of food items.</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The user can name the food </a:t>
            </a:r>
            <a:endParaRPr sz="1900">
              <a:latin typeface="Times New Roman"/>
              <a:ea typeface="Times New Roman"/>
              <a:cs typeface="Times New Roman"/>
              <a:sym typeface="Times New Roman"/>
            </a:endParaRPr>
          </a:p>
          <a:p>
            <a:pPr indent="457200" lvl="0" marL="0" rtl="0" algn="l">
              <a:spcBef>
                <a:spcPts val="1200"/>
              </a:spcBef>
              <a:spcAft>
                <a:spcPts val="0"/>
              </a:spcAft>
              <a:buNone/>
            </a:pPr>
            <a:r>
              <a:rPr lang="en" sz="1900">
                <a:latin typeface="Times New Roman"/>
                <a:ea typeface="Times New Roman"/>
                <a:cs typeface="Times New Roman"/>
                <a:sym typeface="Times New Roman"/>
              </a:rPr>
              <a:t>items thus making the names </a:t>
            </a:r>
            <a:endParaRPr sz="1900">
              <a:latin typeface="Times New Roman"/>
              <a:ea typeface="Times New Roman"/>
              <a:cs typeface="Times New Roman"/>
              <a:sym typeface="Times New Roman"/>
            </a:endParaRPr>
          </a:p>
          <a:p>
            <a:pPr indent="457200" lvl="0" marL="0" rtl="0" algn="l">
              <a:spcBef>
                <a:spcPts val="1200"/>
              </a:spcBef>
              <a:spcAft>
                <a:spcPts val="0"/>
              </a:spcAft>
              <a:buNone/>
            </a:pPr>
            <a:r>
              <a:rPr lang="en" sz="1900">
                <a:latin typeface="Times New Roman"/>
                <a:ea typeface="Times New Roman"/>
                <a:cs typeface="Times New Roman"/>
                <a:sym typeface="Times New Roman"/>
              </a:rPr>
              <a:t>exactly those that they use in </a:t>
            </a:r>
            <a:endParaRPr sz="1900">
              <a:latin typeface="Times New Roman"/>
              <a:ea typeface="Times New Roman"/>
              <a:cs typeface="Times New Roman"/>
              <a:sym typeface="Times New Roman"/>
            </a:endParaRPr>
          </a:p>
          <a:p>
            <a:pPr indent="457200" lvl="0" marL="0" rtl="0" algn="l">
              <a:spcBef>
                <a:spcPts val="1200"/>
              </a:spcBef>
              <a:spcAft>
                <a:spcPts val="1200"/>
              </a:spcAft>
              <a:buNone/>
            </a:pPr>
            <a:r>
              <a:rPr lang="en" sz="1900">
                <a:latin typeface="Times New Roman"/>
                <a:ea typeface="Times New Roman"/>
                <a:cs typeface="Times New Roman"/>
                <a:sym typeface="Times New Roman"/>
              </a:rPr>
              <a:t>everyday life.</a:t>
            </a:r>
            <a:endParaRPr sz="1900">
              <a:latin typeface="Times New Roman"/>
              <a:ea typeface="Times New Roman"/>
              <a:cs typeface="Times New Roman"/>
              <a:sym typeface="Times New Roman"/>
            </a:endParaRPr>
          </a:p>
        </p:txBody>
      </p:sp>
      <p:pic>
        <p:nvPicPr>
          <p:cNvPr id="169" name="Google Shape;169;p28"/>
          <p:cNvPicPr preferRelativeResize="0"/>
          <p:nvPr/>
        </p:nvPicPr>
        <p:blipFill>
          <a:blip r:embed="rId3">
            <a:alphaModFix/>
          </a:blip>
          <a:stretch>
            <a:fillRect/>
          </a:stretch>
        </p:blipFill>
        <p:spPr>
          <a:xfrm>
            <a:off x="4112650" y="921100"/>
            <a:ext cx="4985225" cy="381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idx="1" type="body"/>
          </p:nvPr>
        </p:nvSpPr>
        <p:spPr>
          <a:xfrm>
            <a:off x="0" y="260225"/>
            <a:ext cx="9144000" cy="488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000000"/>
                </a:solidFill>
                <a:latin typeface="Times New Roman"/>
                <a:ea typeface="Times New Roman"/>
                <a:cs typeface="Times New Roman"/>
                <a:sym typeface="Times New Roman"/>
              </a:rPr>
              <a:t>3) User Control and Freedom</a:t>
            </a:r>
            <a:endParaRPr sz="19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User can easily navigate through the application using</a:t>
            </a:r>
            <a:r>
              <a:rPr lang="en"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p>
            <a:pPr indent="457200" lvl="0" marL="0" rtl="0" algn="l">
              <a:spcBef>
                <a:spcPts val="1200"/>
              </a:spcBef>
              <a:spcAft>
                <a:spcPts val="0"/>
              </a:spcAft>
              <a:buNone/>
            </a:pPr>
            <a:r>
              <a:rPr lang="en" sz="1900">
                <a:latin typeface="Times New Roman"/>
                <a:ea typeface="Times New Roman"/>
                <a:cs typeface="Times New Roman"/>
                <a:sym typeface="Times New Roman"/>
              </a:rPr>
              <a:t>t</a:t>
            </a:r>
            <a:r>
              <a:rPr lang="en" sz="1900">
                <a:latin typeface="Times New Roman"/>
                <a:ea typeface="Times New Roman"/>
                <a:cs typeface="Times New Roman"/>
                <a:sym typeface="Times New Roman"/>
              </a:rPr>
              <a:t>he forward and back options. </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They also are provided with the </a:t>
            </a:r>
            <a:r>
              <a:rPr i="1" lang="en" sz="1900">
                <a:solidFill>
                  <a:srgbClr val="000000"/>
                </a:solidFill>
                <a:latin typeface="Times New Roman"/>
                <a:ea typeface="Times New Roman"/>
                <a:cs typeface="Times New Roman"/>
                <a:sym typeface="Times New Roman"/>
              </a:rPr>
              <a:t>home,search,recipe </a:t>
            </a:r>
            <a:endParaRPr i="1" sz="19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i="1" lang="en" sz="1900">
                <a:solidFill>
                  <a:srgbClr val="000000"/>
                </a:solidFill>
                <a:latin typeface="Times New Roman"/>
                <a:ea typeface="Times New Roman"/>
                <a:cs typeface="Times New Roman"/>
                <a:sym typeface="Times New Roman"/>
              </a:rPr>
              <a:t>and profile</a:t>
            </a:r>
            <a:r>
              <a:rPr lang="en" sz="1900">
                <a:latin typeface="Times New Roman"/>
                <a:ea typeface="Times New Roman"/>
                <a:cs typeface="Times New Roman"/>
                <a:sym typeface="Times New Roman"/>
              </a:rPr>
              <a:t> options at the bottom of the screen to </a:t>
            </a:r>
            <a:endParaRPr sz="1900">
              <a:latin typeface="Times New Roman"/>
              <a:ea typeface="Times New Roman"/>
              <a:cs typeface="Times New Roman"/>
              <a:sym typeface="Times New Roman"/>
            </a:endParaRPr>
          </a:p>
          <a:p>
            <a:pPr indent="457200" lvl="0" marL="0" rtl="0" algn="l">
              <a:spcBef>
                <a:spcPts val="1200"/>
              </a:spcBef>
              <a:spcAft>
                <a:spcPts val="0"/>
              </a:spcAft>
              <a:buNone/>
            </a:pPr>
            <a:r>
              <a:rPr lang="en" sz="1900">
                <a:latin typeface="Times New Roman"/>
                <a:ea typeface="Times New Roman"/>
                <a:cs typeface="Times New Roman"/>
                <a:sym typeface="Times New Roman"/>
              </a:rPr>
              <a:t>easily navigate through the app.</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0" lvl="0" marL="0" rtl="0" algn="l">
              <a:spcBef>
                <a:spcPts val="1200"/>
              </a:spcBef>
              <a:spcAft>
                <a:spcPts val="1200"/>
              </a:spcAft>
              <a:buNone/>
            </a:pPr>
            <a:r>
              <a:t/>
            </a:r>
            <a:endParaRPr sz="1900">
              <a:latin typeface="Times New Roman"/>
              <a:ea typeface="Times New Roman"/>
              <a:cs typeface="Times New Roman"/>
              <a:sym typeface="Times New Roman"/>
            </a:endParaRPr>
          </a:p>
        </p:txBody>
      </p:sp>
      <p:pic>
        <p:nvPicPr>
          <p:cNvPr id="175" name="Google Shape;175;p29"/>
          <p:cNvPicPr preferRelativeResize="0"/>
          <p:nvPr/>
        </p:nvPicPr>
        <p:blipFill>
          <a:blip r:embed="rId3">
            <a:alphaModFix/>
          </a:blip>
          <a:stretch>
            <a:fillRect/>
          </a:stretch>
        </p:blipFill>
        <p:spPr>
          <a:xfrm>
            <a:off x="6103775" y="426100"/>
            <a:ext cx="2652424" cy="4469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489850" y="581700"/>
            <a:ext cx="8654100" cy="456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000000"/>
                </a:solidFill>
                <a:latin typeface="Times New Roman"/>
                <a:ea typeface="Times New Roman"/>
                <a:cs typeface="Times New Roman"/>
                <a:sym typeface="Times New Roman"/>
              </a:rPr>
              <a:t>4) Consistency and Standards:</a:t>
            </a:r>
            <a:endParaRPr sz="19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All the screens follow the same format and layout.</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The colour scheme of the background and buttons will also be </a:t>
            </a:r>
            <a:endParaRPr sz="1900">
              <a:latin typeface="Times New Roman"/>
              <a:ea typeface="Times New Roman"/>
              <a:cs typeface="Times New Roman"/>
              <a:sym typeface="Times New Roman"/>
            </a:endParaRPr>
          </a:p>
          <a:p>
            <a:pPr indent="457200" lvl="0" marL="0" rtl="0" algn="l">
              <a:spcBef>
                <a:spcPts val="1200"/>
              </a:spcBef>
              <a:spcAft>
                <a:spcPts val="1200"/>
              </a:spcAft>
              <a:buNone/>
            </a:pPr>
            <a:r>
              <a:rPr lang="en" sz="1900">
                <a:latin typeface="Times New Roman"/>
                <a:ea typeface="Times New Roman"/>
                <a:cs typeface="Times New Roman"/>
                <a:sym typeface="Times New Roman"/>
              </a:rPr>
              <a:t>the same across all screens.</a:t>
            </a:r>
            <a:endParaRPr sz="19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body"/>
          </p:nvPr>
        </p:nvSpPr>
        <p:spPr>
          <a:xfrm>
            <a:off x="150" y="0"/>
            <a:ext cx="9144000" cy="51435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2000">
                <a:solidFill>
                  <a:srgbClr val="000000"/>
                </a:solidFill>
                <a:latin typeface="Times New Roman"/>
                <a:ea typeface="Times New Roman"/>
                <a:cs typeface="Times New Roman"/>
                <a:sym typeface="Times New Roman"/>
              </a:rPr>
              <a:t>5) Aesthetic and minimalist design</a:t>
            </a:r>
            <a:endParaRPr sz="20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l">
              <a:spcBef>
                <a:spcPts val="400"/>
              </a:spcBef>
              <a:spcAft>
                <a:spcPts val="0"/>
              </a:spcAft>
              <a:buSzPts val="2000"/>
              <a:buFont typeface="Times New Roman"/>
              <a:buChar char="●"/>
            </a:pPr>
            <a:r>
              <a:rPr lang="en" sz="2000">
                <a:latin typeface="Times New Roman"/>
                <a:ea typeface="Times New Roman"/>
                <a:cs typeface="Times New Roman"/>
                <a:sym typeface="Times New Roman"/>
              </a:rPr>
              <a:t>Simple and minimalistic design.</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Each screen Only represents the most </a:t>
            </a:r>
            <a:r>
              <a:rPr lang="en" sz="2000">
                <a:latin typeface="Times New Roman"/>
                <a:ea typeface="Times New Roman"/>
                <a:cs typeface="Times New Roman"/>
                <a:sym typeface="Times New Roman"/>
              </a:rPr>
              <a:t>important</a:t>
            </a:r>
            <a:endParaRPr sz="2000">
              <a:latin typeface="Times New Roman"/>
              <a:ea typeface="Times New Roman"/>
              <a:cs typeface="Times New Roman"/>
              <a:sym typeface="Times New Roman"/>
            </a:endParaRPr>
          </a:p>
          <a:p>
            <a:pPr indent="457200" lvl="0" marL="0" rtl="0" algn="l">
              <a:spcBef>
                <a:spcPts val="1200"/>
              </a:spcBef>
              <a:spcAft>
                <a:spcPts val="0"/>
              </a:spcAft>
              <a:buNone/>
            </a:pPr>
            <a:r>
              <a:rPr lang="en" sz="2000">
                <a:latin typeface="Times New Roman"/>
                <a:ea typeface="Times New Roman"/>
                <a:cs typeface="Times New Roman"/>
                <a:sym typeface="Times New Roman"/>
              </a:rPr>
              <a:t>functions.</a:t>
            </a:r>
            <a:endParaRPr sz="2000">
              <a:latin typeface="Times New Roman"/>
              <a:ea typeface="Times New Roman"/>
              <a:cs typeface="Times New Roman"/>
              <a:sym typeface="Times New Roman"/>
            </a:endParaRPr>
          </a:p>
          <a:p>
            <a:pPr indent="-355600" lvl="0" marL="457200" rtl="0" algn="l">
              <a:spcBef>
                <a:spcPts val="1200"/>
              </a:spcBef>
              <a:spcAft>
                <a:spcPts val="0"/>
              </a:spcAft>
              <a:buSzPts val="2000"/>
              <a:buFont typeface="Times New Roman"/>
              <a:buChar char="●"/>
            </a:pPr>
            <a:r>
              <a:rPr lang="en" sz="2000">
                <a:latin typeface="Times New Roman"/>
                <a:ea typeface="Times New Roman"/>
                <a:cs typeface="Times New Roman"/>
                <a:sym typeface="Times New Roman"/>
              </a:rPr>
              <a:t>Buttons are clearly visible and easy to identify.</a:t>
            </a:r>
            <a:endParaRPr sz="2000">
              <a:latin typeface="Times New Roman"/>
              <a:ea typeface="Times New Roman"/>
              <a:cs typeface="Times New Roman"/>
              <a:sym typeface="Times New Roman"/>
            </a:endParaRPr>
          </a:p>
          <a:p>
            <a:pPr indent="0" lvl="0" marL="0" rtl="0" algn="l">
              <a:spcBef>
                <a:spcPts val="1200"/>
              </a:spcBef>
              <a:spcAft>
                <a:spcPts val="1200"/>
              </a:spcAft>
              <a:buNone/>
            </a:pPr>
            <a:r>
              <a:t/>
            </a:r>
            <a:endParaRPr sz="2000">
              <a:solidFill>
                <a:schemeClr val="dk1"/>
              </a:solidFill>
              <a:latin typeface="Times New Roman"/>
              <a:ea typeface="Times New Roman"/>
              <a:cs typeface="Times New Roman"/>
              <a:sym typeface="Times New Roman"/>
            </a:endParaRPr>
          </a:p>
        </p:txBody>
      </p:sp>
      <p:pic>
        <p:nvPicPr>
          <p:cNvPr id="186" name="Google Shape;186;p31"/>
          <p:cNvPicPr preferRelativeResize="0"/>
          <p:nvPr/>
        </p:nvPicPr>
        <p:blipFill>
          <a:blip r:embed="rId3">
            <a:alphaModFix/>
          </a:blip>
          <a:stretch>
            <a:fillRect/>
          </a:stretch>
        </p:blipFill>
        <p:spPr>
          <a:xfrm>
            <a:off x="5847675" y="396000"/>
            <a:ext cx="2783550" cy="435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PROBLEM STATEMENT</a:t>
            </a:r>
            <a:endParaRPr b="1" u="sng">
              <a:solidFill>
                <a:srgbClr val="1C4587"/>
              </a:solidFill>
            </a:endParaRPr>
          </a:p>
        </p:txBody>
      </p:sp>
      <p:sp>
        <p:nvSpPr>
          <p:cNvPr id="61" name="Google Shape;61;p14"/>
          <p:cNvSpPr txBox="1"/>
          <p:nvPr>
            <p:ph idx="1" type="body"/>
          </p:nvPr>
        </p:nvSpPr>
        <p:spPr>
          <a:xfrm>
            <a:off x="311700" y="1098675"/>
            <a:ext cx="8520600" cy="38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rgbClr val="000000"/>
                </a:solidFill>
                <a:latin typeface="Times New Roman"/>
                <a:ea typeface="Times New Roman"/>
                <a:cs typeface="Times New Roman"/>
                <a:sym typeface="Times New Roman"/>
              </a:rPr>
              <a:t>Food waste is a specific piece of food loss, which the US Department of Agriculture’s (USDA) Economic Research Service (ERS), defines as food discarded by retailers due to color or appearance and plate waste by consumers.”</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An estimated 931 million tonnes of food were wasted globally in 2019 according to a UN report which said that household food waste in India is about 68.7 million tonnes a year.</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chemeClr val="dk1"/>
                </a:solidFill>
                <a:latin typeface="Times New Roman"/>
                <a:ea typeface="Times New Roman"/>
                <a:cs typeface="Times New Roman"/>
                <a:sym typeface="Times New Roman"/>
              </a:rPr>
              <a:t>The main reasons for </a:t>
            </a:r>
            <a:r>
              <a:rPr b="1" lang="en" sz="1500">
                <a:solidFill>
                  <a:schemeClr val="dk1"/>
                </a:solidFill>
                <a:latin typeface="Times New Roman"/>
                <a:ea typeface="Times New Roman"/>
                <a:cs typeface="Times New Roman"/>
                <a:sym typeface="Times New Roman"/>
              </a:rPr>
              <a:t>household food wastage</a:t>
            </a:r>
            <a:r>
              <a:rPr lang="en" sz="1500">
                <a:solidFill>
                  <a:schemeClr val="dk1"/>
                </a:solidFill>
                <a:latin typeface="Times New Roman"/>
                <a:ea typeface="Times New Roman"/>
                <a:cs typeface="Times New Roman"/>
                <a:sym typeface="Times New Roman"/>
              </a:rPr>
              <a:t> were identified as:  </a:t>
            </a:r>
            <a:endParaRPr sz="1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en" sz="1500">
                <a:solidFill>
                  <a:schemeClr val="dk1"/>
                </a:solidFill>
                <a:latin typeface="Times New Roman"/>
                <a:ea typeface="Times New Roman"/>
                <a:cs typeface="Times New Roman"/>
                <a:sym typeface="Times New Roman"/>
              </a:rPr>
              <a:t>1) Buying in e</a:t>
            </a:r>
            <a:r>
              <a:rPr lang="en" sz="1500">
                <a:solidFill>
                  <a:schemeClr val="dk1"/>
                </a:solidFill>
                <a:latin typeface="Times New Roman"/>
                <a:ea typeface="Times New Roman"/>
                <a:cs typeface="Times New Roman"/>
                <a:sym typeface="Times New Roman"/>
              </a:rPr>
              <a:t>xcess</a:t>
            </a:r>
            <a:endParaRPr sz="1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en" sz="1500">
                <a:solidFill>
                  <a:schemeClr val="dk1"/>
                </a:solidFill>
                <a:latin typeface="Times New Roman"/>
                <a:ea typeface="Times New Roman"/>
                <a:cs typeface="Times New Roman"/>
                <a:sym typeface="Times New Roman"/>
              </a:rPr>
              <a:t>2) Preparation of more </a:t>
            </a:r>
            <a:r>
              <a:rPr b="1" lang="en" sz="1500">
                <a:solidFill>
                  <a:schemeClr val="dk1"/>
                </a:solidFill>
                <a:latin typeface="Times New Roman"/>
                <a:ea typeface="Times New Roman"/>
                <a:cs typeface="Times New Roman"/>
                <a:sym typeface="Times New Roman"/>
              </a:rPr>
              <a:t>food</a:t>
            </a:r>
            <a:r>
              <a:rPr lang="en" sz="1500">
                <a:solidFill>
                  <a:schemeClr val="dk1"/>
                </a:solidFill>
                <a:latin typeface="Times New Roman"/>
                <a:ea typeface="Times New Roman"/>
                <a:cs typeface="Times New Roman"/>
                <a:sym typeface="Times New Roman"/>
              </a:rPr>
              <a:t> than would be consumed.</a:t>
            </a:r>
            <a:endParaRPr sz="1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en" sz="1500">
                <a:solidFill>
                  <a:schemeClr val="dk1"/>
                </a:solidFill>
                <a:latin typeface="Times New Roman"/>
                <a:ea typeface="Times New Roman"/>
                <a:cs typeface="Times New Roman"/>
                <a:sym typeface="Times New Roman"/>
              </a:rPr>
              <a:t>3) Poor storage</a:t>
            </a:r>
            <a:endParaRPr sz="1500">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rPr lang="en" sz="1500">
                <a:solidFill>
                  <a:schemeClr val="dk1"/>
                </a:solidFill>
                <a:latin typeface="Times New Roman"/>
                <a:ea typeface="Times New Roman"/>
                <a:cs typeface="Times New Roman"/>
                <a:sym typeface="Times New Roman"/>
              </a:rPr>
              <a:t>4) Poor purchase planning and falling for special offers</a:t>
            </a:r>
            <a:endParaRPr sz="15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900">
                <a:solidFill>
                  <a:schemeClr val="dk1"/>
                </a:solidFill>
                <a:latin typeface="Times New Roman"/>
                <a:ea typeface="Times New Roman"/>
                <a:cs typeface="Times New Roman"/>
                <a:sym typeface="Times New Roman"/>
              </a:rPr>
              <a:t>6) Flexibility </a:t>
            </a:r>
            <a:r>
              <a:rPr lang="en" sz="1900">
                <a:solidFill>
                  <a:schemeClr val="dk1"/>
                </a:solidFill>
                <a:latin typeface="Times New Roman"/>
                <a:ea typeface="Times New Roman"/>
                <a:cs typeface="Times New Roman"/>
                <a:sym typeface="Times New Roman"/>
              </a:rPr>
              <a:t>and</a:t>
            </a:r>
            <a:r>
              <a:rPr lang="en" sz="1900">
                <a:solidFill>
                  <a:schemeClr val="dk1"/>
                </a:solidFill>
                <a:latin typeface="Times New Roman"/>
                <a:ea typeface="Times New Roman"/>
                <a:cs typeface="Times New Roman"/>
                <a:sym typeface="Times New Roman"/>
              </a:rPr>
              <a:t> efficiency of use</a:t>
            </a:r>
            <a:endParaRPr sz="1900">
              <a:solidFill>
                <a:schemeClr val="dk1"/>
              </a:solidFill>
              <a:latin typeface="Times New Roman"/>
              <a:ea typeface="Times New Roman"/>
              <a:cs typeface="Times New Roman"/>
              <a:sym typeface="Times New Roman"/>
            </a:endParaRPr>
          </a:p>
          <a:p>
            <a:pPr indent="0" lvl="0" marL="0" rtl="0" algn="l">
              <a:spcBef>
                <a:spcPts val="1400"/>
              </a:spcBef>
              <a:spcAft>
                <a:spcPts val="0"/>
              </a:spcAft>
              <a:buNone/>
            </a:pPr>
            <a:r>
              <a:t/>
            </a:r>
            <a:endParaRPr sz="1900">
              <a:solidFill>
                <a:schemeClr val="dk1"/>
              </a:solidFill>
              <a:latin typeface="Times New Roman"/>
              <a:ea typeface="Times New Roman"/>
              <a:cs typeface="Times New Roman"/>
              <a:sym typeface="Times New Roman"/>
            </a:endParaRPr>
          </a:p>
          <a:p>
            <a:pPr indent="-349250" lvl="0" marL="457200" rtl="0" algn="l">
              <a:spcBef>
                <a:spcPts val="1400"/>
              </a:spcBef>
              <a:spcAft>
                <a:spcPts val="0"/>
              </a:spcAft>
              <a:buSzPts val="1900"/>
              <a:buFont typeface="Times New Roman"/>
              <a:buChar char="●"/>
            </a:pPr>
            <a:r>
              <a:rPr lang="en" sz="1900">
                <a:latin typeface="Times New Roman"/>
                <a:ea typeface="Times New Roman"/>
                <a:cs typeface="Times New Roman"/>
                <a:sym typeface="Times New Roman"/>
              </a:rPr>
              <a:t>Simple and easy to understand layout, easy to use </a:t>
            </a:r>
            <a:r>
              <a:rPr lang="en" sz="1900">
                <a:latin typeface="Times New Roman"/>
                <a:ea typeface="Times New Roman"/>
                <a:cs typeface="Times New Roman"/>
                <a:sym typeface="Times New Roman"/>
              </a:rPr>
              <a:t>f</a:t>
            </a:r>
            <a:r>
              <a:rPr lang="en" sz="1900">
                <a:latin typeface="Times New Roman"/>
                <a:ea typeface="Times New Roman"/>
                <a:cs typeface="Times New Roman"/>
                <a:sym typeface="Times New Roman"/>
              </a:rPr>
              <a:t>or a first time user as well as a frequent user.</a:t>
            </a:r>
            <a:endParaRPr sz="1900">
              <a:latin typeface="Times New Roman"/>
              <a:ea typeface="Times New Roman"/>
              <a:cs typeface="Times New Roman"/>
              <a:sym typeface="Times New Roman"/>
            </a:endParaRPr>
          </a:p>
          <a:p>
            <a:pPr indent="0" lvl="0" marL="0" rtl="0" algn="l">
              <a:spcBef>
                <a:spcPts val="1400"/>
              </a:spcBef>
              <a:spcAft>
                <a:spcPts val="0"/>
              </a:spcAft>
              <a:buNone/>
            </a:pPr>
            <a:r>
              <a:t/>
            </a:r>
            <a:endParaRPr sz="1900">
              <a:latin typeface="Times New Roman"/>
              <a:ea typeface="Times New Roman"/>
              <a:cs typeface="Times New Roman"/>
              <a:sym typeface="Times New Roman"/>
            </a:endParaRPr>
          </a:p>
          <a:p>
            <a:pPr indent="-349250" lvl="0" marL="457200" rtl="0" algn="l">
              <a:spcBef>
                <a:spcPts val="1400"/>
              </a:spcBef>
              <a:spcAft>
                <a:spcPts val="0"/>
              </a:spcAft>
              <a:buSzPts val="1900"/>
              <a:buFont typeface="Times New Roman"/>
              <a:buChar char="●"/>
            </a:pPr>
            <a:r>
              <a:rPr lang="en" sz="1900">
                <a:latin typeface="Times New Roman"/>
                <a:ea typeface="Times New Roman"/>
                <a:cs typeface="Times New Roman"/>
                <a:sym typeface="Times New Roman"/>
              </a:rPr>
              <a:t>Self-explanatory labels assigned to buttons</a:t>
            </a:r>
            <a:endParaRPr sz="1900">
              <a:latin typeface="Times New Roman"/>
              <a:ea typeface="Times New Roman"/>
              <a:cs typeface="Times New Roman"/>
              <a:sym typeface="Times New Roman"/>
            </a:endParaRPr>
          </a:p>
          <a:p>
            <a:pPr indent="0" lvl="0" marL="0" rtl="0" algn="l">
              <a:spcBef>
                <a:spcPts val="400"/>
              </a:spcBef>
              <a:spcAft>
                <a:spcPts val="1200"/>
              </a:spcAft>
              <a:buNone/>
            </a:pPr>
            <a:r>
              <a:t/>
            </a:r>
            <a:endParaRPr sz="1900">
              <a:latin typeface="Times New Roman"/>
              <a:ea typeface="Times New Roman"/>
              <a:cs typeface="Times New Roman"/>
              <a:sym typeface="Times New Roman"/>
            </a:endParaRPr>
          </a:p>
        </p:txBody>
      </p:sp>
      <p:pic>
        <p:nvPicPr>
          <p:cNvPr id="192" name="Google Shape;192;p32"/>
          <p:cNvPicPr preferRelativeResize="0"/>
          <p:nvPr/>
        </p:nvPicPr>
        <p:blipFill>
          <a:blip r:embed="rId3">
            <a:alphaModFix/>
          </a:blip>
          <a:stretch>
            <a:fillRect/>
          </a:stretch>
        </p:blipFill>
        <p:spPr>
          <a:xfrm>
            <a:off x="4790550" y="1609750"/>
            <a:ext cx="4233725" cy="3479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idx="1" type="body"/>
          </p:nvPr>
        </p:nvSpPr>
        <p:spPr>
          <a:xfrm>
            <a:off x="612325" y="520475"/>
            <a:ext cx="7990800" cy="46230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900">
                <a:solidFill>
                  <a:schemeClr val="dk1"/>
                </a:solidFill>
                <a:latin typeface="Times New Roman"/>
                <a:ea typeface="Times New Roman"/>
                <a:cs typeface="Times New Roman"/>
                <a:sym typeface="Times New Roman"/>
              </a:rPr>
              <a:t>7) Recognition rather than recall</a:t>
            </a:r>
            <a:endParaRPr sz="1900">
              <a:solidFill>
                <a:schemeClr val="dk1"/>
              </a:solidFill>
              <a:latin typeface="Times New Roman"/>
              <a:ea typeface="Times New Roman"/>
              <a:cs typeface="Times New Roman"/>
              <a:sym typeface="Times New Roman"/>
            </a:endParaRPr>
          </a:p>
          <a:p>
            <a:pPr indent="0" lvl="0" marL="0" rtl="0" algn="l">
              <a:spcBef>
                <a:spcPts val="1400"/>
              </a:spcBef>
              <a:spcAft>
                <a:spcPts val="0"/>
              </a:spcAft>
              <a:buNone/>
            </a:pPr>
            <a:r>
              <a:t/>
            </a:r>
            <a:endParaRPr sz="1900">
              <a:solidFill>
                <a:schemeClr val="dk1"/>
              </a:solidFill>
              <a:latin typeface="Times New Roman"/>
              <a:ea typeface="Times New Roman"/>
              <a:cs typeface="Times New Roman"/>
              <a:sym typeface="Times New Roman"/>
            </a:endParaRPr>
          </a:p>
          <a:p>
            <a:pPr indent="-349250" lvl="0" marL="457200" rtl="0" algn="l">
              <a:spcBef>
                <a:spcPts val="1400"/>
              </a:spcBef>
              <a:spcAft>
                <a:spcPts val="0"/>
              </a:spcAft>
              <a:buClr>
                <a:srgbClr val="666666"/>
              </a:buClr>
              <a:buSzPts val="1900"/>
              <a:buFont typeface="Times New Roman"/>
              <a:buChar char="●"/>
            </a:pPr>
            <a:r>
              <a:rPr lang="en" sz="1900">
                <a:solidFill>
                  <a:srgbClr val="666666"/>
                </a:solidFill>
                <a:latin typeface="Times New Roman"/>
                <a:ea typeface="Times New Roman"/>
                <a:cs typeface="Times New Roman"/>
                <a:sym typeface="Times New Roman"/>
              </a:rPr>
              <a:t>Consistent layout and design minimises the load on the users memory.</a:t>
            </a:r>
            <a:endParaRPr sz="1900">
              <a:solidFill>
                <a:srgbClr val="666666"/>
              </a:solidFill>
              <a:latin typeface="Times New Roman"/>
              <a:ea typeface="Times New Roman"/>
              <a:cs typeface="Times New Roman"/>
              <a:sym typeface="Times New Roman"/>
            </a:endParaRPr>
          </a:p>
          <a:p>
            <a:pPr indent="0" lvl="0" marL="457200" rtl="0" algn="l">
              <a:spcBef>
                <a:spcPts val="1400"/>
              </a:spcBef>
              <a:spcAft>
                <a:spcPts val="0"/>
              </a:spcAft>
              <a:buNone/>
            </a:pPr>
            <a:r>
              <a:t/>
            </a:r>
            <a:endParaRPr sz="1900">
              <a:solidFill>
                <a:srgbClr val="666666"/>
              </a:solidFill>
              <a:latin typeface="Times New Roman"/>
              <a:ea typeface="Times New Roman"/>
              <a:cs typeface="Times New Roman"/>
              <a:sym typeface="Times New Roman"/>
            </a:endParaRPr>
          </a:p>
          <a:p>
            <a:pPr indent="-349250" lvl="0" marL="457200" rtl="0" algn="l">
              <a:spcBef>
                <a:spcPts val="1400"/>
              </a:spcBef>
              <a:spcAft>
                <a:spcPts val="0"/>
              </a:spcAft>
              <a:buClr>
                <a:srgbClr val="666666"/>
              </a:buClr>
              <a:buSzPts val="1900"/>
              <a:buFont typeface="Times New Roman"/>
              <a:buChar char="●"/>
            </a:pPr>
            <a:r>
              <a:rPr lang="en" sz="1900">
                <a:solidFill>
                  <a:srgbClr val="666666"/>
                </a:solidFill>
                <a:latin typeface="Times New Roman"/>
                <a:ea typeface="Times New Roman"/>
                <a:cs typeface="Times New Roman"/>
                <a:sym typeface="Times New Roman"/>
              </a:rPr>
              <a:t>Self-Explanatory buttons and navigation option make it easy to use the app.</a:t>
            </a:r>
            <a:endParaRPr sz="1900">
              <a:solidFill>
                <a:srgbClr val="666666"/>
              </a:solidFill>
              <a:latin typeface="Times New Roman"/>
              <a:ea typeface="Times New Roman"/>
              <a:cs typeface="Times New Roman"/>
              <a:sym typeface="Times New Roman"/>
            </a:endParaRPr>
          </a:p>
          <a:p>
            <a:pPr indent="0" lvl="0" marL="0" rtl="0" algn="l">
              <a:spcBef>
                <a:spcPts val="400"/>
              </a:spcBef>
              <a:spcAft>
                <a:spcPts val="1200"/>
              </a:spcAft>
              <a:buNone/>
            </a:pPr>
            <a:r>
              <a:t/>
            </a:r>
            <a:endParaRPr sz="1900">
              <a:solidFill>
                <a:srgbClr val="666666"/>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03" name="Google Shape;203;p34"/>
          <p:cNvSpPr txBox="1"/>
          <p:nvPr>
            <p:ph idx="1" type="body"/>
          </p:nvPr>
        </p:nvSpPr>
        <p:spPr>
          <a:xfrm>
            <a:off x="311700" y="290850"/>
            <a:ext cx="8520600" cy="427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000" u="sng">
                <a:solidFill>
                  <a:srgbClr val="1C4587"/>
                </a:solidFill>
                <a:latin typeface="Times New Roman"/>
                <a:ea typeface="Times New Roman"/>
                <a:cs typeface="Times New Roman"/>
                <a:sym typeface="Times New Roman"/>
              </a:rPr>
              <a:t>THANK YOU</a:t>
            </a:r>
            <a:endParaRPr b="1" sz="3000" u="sng">
              <a:solidFill>
                <a:srgbClr val="1C4587"/>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361550"/>
            <a:ext cx="8520600" cy="455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152">
                <a:solidFill>
                  <a:srgbClr val="000000"/>
                </a:solidFill>
                <a:latin typeface="Times New Roman"/>
                <a:ea typeface="Times New Roman"/>
                <a:cs typeface="Times New Roman"/>
                <a:sym typeface="Times New Roman"/>
              </a:rPr>
              <a:t>Here is how fridge </a:t>
            </a:r>
            <a:r>
              <a:rPr lang="en" sz="2152">
                <a:solidFill>
                  <a:srgbClr val="000000"/>
                </a:solidFill>
                <a:latin typeface="Times New Roman"/>
                <a:ea typeface="Times New Roman"/>
                <a:cs typeface="Times New Roman"/>
                <a:sym typeface="Times New Roman"/>
              </a:rPr>
              <a:t>friend</a:t>
            </a:r>
            <a:r>
              <a:rPr lang="en" sz="2152">
                <a:solidFill>
                  <a:srgbClr val="000000"/>
                </a:solidFill>
                <a:latin typeface="Times New Roman"/>
                <a:ea typeface="Times New Roman"/>
                <a:cs typeface="Times New Roman"/>
                <a:sym typeface="Times New Roman"/>
              </a:rPr>
              <a:t> </a:t>
            </a:r>
            <a:r>
              <a:rPr lang="en" sz="2152">
                <a:solidFill>
                  <a:srgbClr val="000000"/>
                </a:solidFill>
                <a:latin typeface="Times New Roman"/>
                <a:ea typeface="Times New Roman"/>
                <a:cs typeface="Times New Roman"/>
                <a:sym typeface="Times New Roman"/>
              </a:rPr>
              <a:t>helps in the food wastage problem</a:t>
            </a:r>
            <a:r>
              <a:rPr lang="en" sz="2152">
                <a:solidFill>
                  <a:srgbClr val="00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Fridge Friend is an app which scans your fridge to create a virtual inventory of what items are present and when they were added. The goal is to alert you as food items begin to spoil.</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Fridge Friend is also customized to meet dietary preferences and individual needs of each user by generating recipes based on food items in your fridge that are close to getting expired.</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People often spend a lot of time thinking over what to make rather than actually making the meal. Fridge Friend therefore minimizes time spent on searching for recipes and deciding recipes to make.</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NEED FINDING</a:t>
            </a:r>
            <a:endParaRPr b="1" u="sng">
              <a:solidFill>
                <a:srgbClr val="1C4587"/>
              </a:solidFill>
            </a:endParaRPr>
          </a:p>
        </p:txBody>
      </p:sp>
      <p:sp>
        <p:nvSpPr>
          <p:cNvPr id="72" name="Google Shape;72;p16"/>
          <p:cNvSpPr txBox="1"/>
          <p:nvPr>
            <p:ph idx="1" type="body"/>
          </p:nvPr>
        </p:nvSpPr>
        <p:spPr>
          <a:xfrm>
            <a:off x="311700" y="1017725"/>
            <a:ext cx="8520600" cy="39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U</a:t>
            </a:r>
            <a:r>
              <a:rPr lang="en" sz="1500">
                <a:latin typeface="Times New Roman"/>
                <a:ea typeface="Times New Roman"/>
                <a:cs typeface="Times New Roman"/>
                <a:sym typeface="Times New Roman"/>
              </a:rPr>
              <a:t>pon studying per capita household food </a:t>
            </a:r>
            <a:r>
              <a:rPr lang="en" sz="1500">
                <a:latin typeface="Times New Roman"/>
                <a:ea typeface="Times New Roman"/>
                <a:cs typeface="Times New Roman"/>
                <a:sym typeface="Times New Roman"/>
              </a:rPr>
              <a:t>wastage</a:t>
            </a:r>
            <a:r>
              <a:rPr lang="en" sz="1500">
                <a:latin typeface="Times New Roman"/>
                <a:ea typeface="Times New Roman"/>
                <a:cs typeface="Times New Roman"/>
                <a:sym typeface="Times New Roman"/>
              </a:rPr>
              <a:t> statistics we found that household food wastage was not only a </a:t>
            </a:r>
            <a:r>
              <a:rPr lang="en" sz="1500">
                <a:latin typeface="Times New Roman"/>
                <a:ea typeface="Times New Roman"/>
                <a:cs typeface="Times New Roman"/>
                <a:sym typeface="Times New Roman"/>
              </a:rPr>
              <a:t>problem</a:t>
            </a:r>
            <a:r>
              <a:rPr lang="en" sz="1500">
                <a:latin typeface="Times New Roman"/>
                <a:ea typeface="Times New Roman"/>
                <a:cs typeface="Times New Roman"/>
                <a:sym typeface="Times New Roman"/>
              </a:rPr>
              <a:t> in First World Countries, there are many developing and third world countries with high household food wastage, thus signifying the gravity of the problem.</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u="sng">
                <a:solidFill>
                  <a:schemeClr val="hlink"/>
                </a:solidFill>
                <a:latin typeface="Times New Roman"/>
                <a:ea typeface="Times New Roman"/>
                <a:cs typeface="Times New Roman"/>
                <a:sym typeface="Times New Roman"/>
                <a:hlinkClick r:id="rId3"/>
              </a:rPr>
              <a:t>https://www.statista.com/statistics/933059/per-capita-food-waste-of-selected-countries/</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In a study performed between the </a:t>
            </a:r>
            <a:r>
              <a:rPr lang="en" sz="1500">
                <a:latin typeface="Times New Roman"/>
                <a:ea typeface="Times New Roman"/>
                <a:cs typeface="Times New Roman"/>
                <a:sym typeface="Times New Roman"/>
              </a:rPr>
              <a:t>correlation</a:t>
            </a:r>
            <a:r>
              <a:rPr lang="en" sz="1500">
                <a:latin typeface="Times New Roman"/>
                <a:ea typeface="Times New Roman"/>
                <a:cs typeface="Times New Roman"/>
                <a:sym typeface="Times New Roman"/>
              </a:rPr>
              <a:t> in income levels and household food wastage, it was found that high income households waste the most food followed by middle income households. This section of </a:t>
            </a:r>
            <a:r>
              <a:rPr lang="en" sz="1500">
                <a:latin typeface="Times New Roman"/>
                <a:ea typeface="Times New Roman"/>
                <a:cs typeface="Times New Roman"/>
                <a:sym typeface="Times New Roman"/>
              </a:rPr>
              <a:t>society</a:t>
            </a:r>
            <a:r>
              <a:rPr lang="en" sz="1500">
                <a:latin typeface="Times New Roman"/>
                <a:ea typeface="Times New Roman"/>
                <a:cs typeface="Times New Roman"/>
                <a:sym typeface="Times New Roman"/>
              </a:rPr>
              <a:t> also has the </a:t>
            </a:r>
            <a:r>
              <a:rPr lang="en" sz="1500">
                <a:latin typeface="Times New Roman"/>
                <a:ea typeface="Times New Roman"/>
                <a:cs typeface="Times New Roman"/>
                <a:sym typeface="Times New Roman"/>
              </a:rPr>
              <a:t>highest</a:t>
            </a:r>
            <a:r>
              <a:rPr lang="en" sz="1500">
                <a:latin typeface="Times New Roman"/>
                <a:ea typeface="Times New Roman"/>
                <a:cs typeface="Times New Roman"/>
                <a:sym typeface="Times New Roman"/>
              </a:rPr>
              <a:t> access to technology and thus Fridge Friend can help reduce food wastage in these sections.</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u="sng">
                <a:solidFill>
                  <a:schemeClr val="hlink"/>
                </a:solidFill>
                <a:latin typeface="Times New Roman"/>
                <a:ea typeface="Times New Roman"/>
                <a:cs typeface="Times New Roman"/>
                <a:sym typeface="Times New Roman"/>
                <a:hlinkClick r:id="rId4"/>
              </a:rPr>
              <a:t>https://iwmsa.co.za/sites/default/files/downloads/11.%20Ramukhwatho%2C%20FR%20et%20al.pdf</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Target Audience: Individuals that are responsible for preparing meals, stocking groceries and managing purchased food items for themselves or a household.</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CONCEPT VIDEO</a:t>
            </a:r>
            <a:endParaRPr b="1" u="sng">
              <a:solidFill>
                <a:srgbClr val="1C4587"/>
              </a:solidFill>
            </a:endParaRPr>
          </a:p>
        </p:txBody>
      </p:sp>
      <p:sp>
        <p:nvSpPr>
          <p:cNvPr id="78" name="Google Shape;78;p17"/>
          <p:cNvSpPr txBox="1"/>
          <p:nvPr>
            <p:ph idx="1" type="body"/>
          </p:nvPr>
        </p:nvSpPr>
        <p:spPr>
          <a:xfrm>
            <a:off x="428625" y="1152475"/>
            <a:ext cx="820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sz="1900">
                <a:latin typeface="Times New Roman"/>
                <a:ea typeface="Times New Roman"/>
                <a:cs typeface="Times New Roman"/>
                <a:sym typeface="Times New Roman"/>
              </a:rPr>
              <a:t>In the concept video for our application, Fridge Friend, we show common issues that working individuals face on a daily basis and how Fridge Friend effectively tackles these problems.</a:t>
            </a:r>
            <a:endParaRPr sz="1900">
              <a:latin typeface="Times New Roman"/>
              <a:ea typeface="Times New Roman"/>
              <a:cs typeface="Times New Roman"/>
              <a:sym typeface="Times New Roman"/>
            </a:endParaRPr>
          </a:p>
          <a:p>
            <a:pPr indent="0" lvl="0" marL="0" rtl="0" algn="l">
              <a:spcBef>
                <a:spcPts val="1200"/>
              </a:spcBef>
              <a:spcAft>
                <a:spcPts val="0"/>
              </a:spcAft>
              <a:buNone/>
            </a:pPr>
            <a:r>
              <a:rPr lang="en" sz="1900" u="sng">
                <a:solidFill>
                  <a:schemeClr val="hlink"/>
                </a:solidFill>
                <a:latin typeface="Times New Roman"/>
                <a:ea typeface="Times New Roman"/>
                <a:cs typeface="Times New Roman"/>
                <a:sym typeface="Times New Roman"/>
                <a:hlinkClick r:id="rId3"/>
              </a:rPr>
              <a:t>https://drive.google.com/file/d/1PqhvJg7Ahk-VcUGbUXQBjkt38TcnJd8Y/view?usp=sharing</a:t>
            </a:r>
            <a:endParaRPr sz="19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260652" y="1283591"/>
            <a:ext cx="7125300" cy="44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u="sng">
              <a:solidFill>
                <a:srgbClr val="1C4587"/>
              </a:solidFill>
            </a:endParaRPr>
          </a:p>
          <a:p>
            <a:pPr indent="0" lvl="0" marL="0" rtl="0" algn="ctr">
              <a:spcBef>
                <a:spcPts val="0"/>
              </a:spcBef>
              <a:spcAft>
                <a:spcPts val="0"/>
              </a:spcAft>
              <a:buNone/>
            </a:pPr>
            <a:r>
              <a:t/>
            </a:r>
            <a:endParaRPr b="1" u="sng">
              <a:solidFill>
                <a:srgbClr val="1C4587"/>
              </a:solidFill>
            </a:endParaRPr>
          </a:p>
        </p:txBody>
      </p:sp>
      <p:pic>
        <p:nvPicPr>
          <p:cNvPr id="84" name="Google Shape;84;p18"/>
          <p:cNvPicPr preferRelativeResize="0"/>
          <p:nvPr/>
        </p:nvPicPr>
        <p:blipFill>
          <a:blip r:embed="rId3">
            <a:alphaModFix/>
          </a:blip>
          <a:stretch>
            <a:fillRect/>
          </a:stretch>
        </p:blipFill>
        <p:spPr>
          <a:xfrm>
            <a:off x="260650" y="1318400"/>
            <a:ext cx="6795149" cy="3671975"/>
          </a:xfrm>
          <a:prstGeom prst="rect">
            <a:avLst/>
          </a:prstGeom>
          <a:noFill/>
          <a:ln>
            <a:noFill/>
          </a:ln>
        </p:spPr>
      </p:pic>
      <p:sp>
        <p:nvSpPr>
          <p:cNvPr id="85" name="Google Shape;85;p18"/>
          <p:cNvSpPr txBox="1"/>
          <p:nvPr/>
        </p:nvSpPr>
        <p:spPr>
          <a:xfrm>
            <a:off x="962675" y="0"/>
            <a:ext cx="761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u="sng">
                <a:solidFill>
                  <a:srgbClr val="1C4587"/>
                </a:solidFill>
              </a:rPr>
              <a:t>EMPATHY MAP</a:t>
            </a:r>
            <a:endParaRPr/>
          </a:p>
        </p:txBody>
      </p:sp>
      <p:sp>
        <p:nvSpPr>
          <p:cNvPr id="86" name="Google Shape;86;p18"/>
          <p:cNvSpPr txBox="1"/>
          <p:nvPr/>
        </p:nvSpPr>
        <p:spPr>
          <a:xfrm>
            <a:off x="174150" y="643750"/>
            <a:ext cx="850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1C4587"/>
                </a:solidFill>
                <a:latin typeface="Times New Roman"/>
                <a:ea typeface="Times New Roman"/>
                <a:cs typeface="Times New Roman"/>
                <a:sym typeface="Times New Roman"/>
              </a:rPr>
              <a:t>INTERVIEW 1 :</a:t>
            </a:r>
            <a:endParaRPr b="1" sz="15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Ananya: </a:t>
            </a:r>
            <a:r>
              <a:rPr lang="en" sz="1500" u="sng">
                <a:solidFill>
                  <a:schemeClr val="hlink"/>
                </a:solidFill>
                <a:latin typeface="Times New Roman"/>
                <a:ea typeface="Times New Roman"/>
                <a:cs typeface="Times New Roman"/>
                <a:sym typeface="Times New Roman"/>
                <a:hlinkClick r:id="rId4"/>
              </a:rPr>
              <a:t>https://drive.google.com/file/d/1rOUxnNC6_Ns3OZLjp7z-4ZVEm4WsBHfF/view?usp=sharing</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87" name="Google Shape;87;p18"/>
          <p:cNvSpPr txBox="1"/>
          <p:nvPr/>
        </p:nvSpPr>
        <p:spPr>
          <a:xfrm>
            <a:off x="7195700" y="1196475"/>
            <a:ext cx="18399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Questions Asked:</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How many times do you cook in a day?</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How much time is spent on coming up with a recipe?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What happens to </a:t>
            </a:r>
            <a:r>
              <a:rPr lang="en">
                <a:latin typeface="Times New Roman"/>
                <a:ea typeface="Times New Roman"/>
                <a:cs typeface="Times New Roman"/>
                <a:sym typeface="Times New Roman"/>
              </a:rPr>
              <a:t>leftovers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How often do you </a:t>
            </a:r>
            <a:r>
              <a:rPr lang="en">
                <a:latin typeface="Times New Roman"/>
                <a:ea typeface="Times New Roman"/>
                <a:cs typeface="Times New Roman"/>
                <a:sym typeface="Times New Roman"/>
              </a:rPr>
              <a:t>throw out food because it expired?</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How often do you order food</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192525" y="197475"/>
            <a:ext cx="863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761">
                <a:solidFill>
                  <a:srgbClr val="1C4587"/>
                </a:solidFill>
                <a:latin typeface="Times New Roman"/>
                <a:ea typeface="Times New Roman"/>
                <a:cs typeface="Times New Roman"/>
                <a:sym typeface="Times New Roman"/>
              </a:rPr>
              <a:t>INTERVIEW 2 :</a:t>
            </a:r>
            <a:endParaRPr b="1" u="sng">
              <a:solidFill>
                <a:srgbClr val="1C4587"/>
              </a:solidFill>
            </a:endParaRPr>
          </a:p>
        </p:txBody>
      </p:sp>
      <p:pic>
        <p:nvPicPr>
          <p:cNvPr id="93" name="Google Shape;93;p19"/>
          <p:cNvPicPr preferRelativeResize="0"/>
          <p:nvPr/>
        </p:nvPicPr>
        <p:blipFill>
          <a:blip r:embed="rId3">
            <a:alphaModFix/>
          </a:blip>
          <a:stretch>
            <a:fillRect/>
          </a:stretch>
        </p:blipFill>
        <p:spPr>
          <a:xfrm>
            <a:off x="311700" y="1156600"/>
            <a:ext cx="6743999" cy="3747451"/>
          </a:xfrm>
          <a:prstGeom prst="rect">
            <a:avLst/>
          </a:prstGeom>
          <a:noFill/>
          <a:ln>
            <a:noFill/>
          </a:ln>
        </p:spPr>
      </p:pic>
      <p:sp>
        <p:nvSpPr>
          <p:cNvPr id="94" name="Google Shape;94;p19"/>
          <p:cNvSpPr txBox="1"/>
          <p:nvPr/>
        </p:nvSpPr>
        <p:spPr>
          <a:xfrm>
            <a:off x="192525" y="756400"/>
            <a:ext cx="904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Snigdha Bhat: </a:t>
            </a:r>
            <a:r>
              <a:rPr lang="en" sz="1500" u="sng">
                <a:solidFill>
                  <a:schemeClr val="hlink"/>
                </a:solidFill>
                <a:latin typeface="Times New Roman"/>
                <a:ea typeface="Times New Roman"/>
                <a:cs typeface="Times New Roman"/>
                <a:sym typeface="Times New Roman"/>
                <a:hlinkClick r:id="rId4"/>
              </a:rPr>
              <a:t>https://drive.google.com/file/d/1zdZco2VVi1sOCxKfUHI6P_NfhHqD5BSd/view?usp=sharing</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95" name="Google Shape;95;p19"/>
          <p:cNvSpPr txBox="1"/>
          <p:nvPr/>
        </p:nvSpPr>
        <p:spPr>
          <a:xfrm>
            <a:off x="7261400" y="1017700"/>
            <a:ext cx="27600" cy="1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 name="Google Shape;96;p19"/>
          <p:cNvSpPr txBox="1"/>
          <p:nvPr/>
        </p:nvSpPr>
        <p:spPr>
          <a:xfrm>
            <a:off x="7168200" y="1156600"/>
            <a:ext cx="18810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Questions Asked:</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many times do you cook food in a day?</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do you plan grocery shopping? Is it effective?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much food is wasted in a week?</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do you technology helping food wastage?</a:t>
            </a:r>
            <a:endParaRPr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60652" y="1283591"/>
            <a:ext cx="7125300" cy="446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EMPATHY MAP</a:t>
            </a:r>
            <a:endParaRPr b="1" u="sng">
              <a:solidFill>
                <a:srgbClr val="1C4587"/>
              </a:solidFill>
            </a:endParaRPr>
          </a:p>
          <a:p>
            <a:pPr indent="0" lvl="0" marL="0" rtl="0" algn="ctr">
              <a:spcBef>
                <a:spcPts val="0"/>
              </a:spcBef>
              <a:spcAft>
                <a:spcPts val="0"/>
              </a:spcAft>
              <a:buNone/>
            </a:pPr>
            <a:r>
              <a:t/>
            </a:r>
            <a:endParaRPr b="1" u="sng">
              <a:solidFill>
                <a:srgbClr val="1C4587"/>
              </a:solidFill>
            </a:endParaRPr>
          </a:p>
        </p:txBody>
      </p:sp>
      <p:sp>
        <p:nvSpPr>
          <p:cNvPr id="102" name="Google Shape;102;p20"/>
          <p:cNvSpPr txBox="1"/>
          <p:nvPr/>
        </p:nvSpPr>
        <p:spPr>
          <a:xfrm>
            <a:off x="288850" y="178775"/>
            <a:ext cx="829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1C4587"/>
                </a:solidFill>
                <a:latin typeface="Times New Roman"/>
                <a:ea typeface="Times New Roman"/>
                <a:cs typeface="Times New Roman"/>
                <a:sym typeface="Times New Roman"/>
              </a:rPr>
              <a:t>INTERVIEW 3 :</a:t>
            </a:r>
            <a:endParaRPr sz="1500">
              <a:latin typeface="Times New Roman"/>
              <a:ea typeface="Times New Roman"/>
              <a:cs typeface="Times New Roman"/>
              <a:sym typeface="Times New Roman"/>
            </a:endParaRPr>
          </a:p>
        </p:txBody>
      </p:sp>
      <p:pic>
        <p:nvPicPr>
          <p:cNvPr id="103" name="Google Shape;103;p20"/>
          <p:cNvPicPr preferRelativeResize="0"/>
          <p:nvPr/>
        </p:nvPicPr>
        <p:blipFill>
          <a:blip r:embed="rId3">
            <a:alphaModFix/>
          </a:blip>
          <a:stretch>
            <a:fillRect/>
          </a:stretch>
        </p:blipFill>
        <p:spPr>
          <a:xfrm>
            <a:off x="288850" y="1152475"/>
            <a:ext cx="6722063" cy="3729725"/>
          </a:xfrm>
          <a:prstGeom prst="rect">
            <a:avLst/>
          </a:prstGeom>
          <a:noFill/>
          <a:ln>
            <a:noFill/>
          </a:ln>
        </p:spPr>
      </p:pic>
      <p:sp>
        <p:nvSpPr>
          <p:cNvPr id="104" name="Google Shape;104;p20"/>
          <p:cNvSpPr txBox="1"/>
          <p:nvPr/>
        </p:nvSpPr>
        <p:spPr>
          <a:xfrm>
            <a:off x="260650" y="752275"/>
            <a:ext cx="87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Siddharth Sunil: </a:t>
            </a:r>
            <a:r>
              <a:rPr lang="en" u="sng">
                <a:solidFill>
                  <a:schemeClr val="hlink"/>
                </a:solidFill>
                <a:latin typeface="Times New Roman"/>
                <a:ea typeface="Times New Roman"/>
                <a:cs typeface="Times New Roman"/>
                <a:sym typeface="Times New Roman"/>
                <a:hlinkClick r:id="rId4"/>
              </a:rPr>
              <a:t>https://drive.google.com/file/d/1m7o4zu7aaQtAIlxjlKPqHWC3yAUOQ9GP/view?usp=sharing</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05" name="Google Shape;105;p20"/>
          <p:cNvSpPr txBox="1"/>
          <p:nvPr/>
        </p:nvSpPr>
        <p:spPr>
          <a:xfrm>
            <a:off x="7168200" y="1152475"/>
            <a:ext cx="18399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Questions Asked:</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many times do you cook in a day?</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much time is spent on coming up with a recipe?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What happens to leftovers?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often do you throw out food because it expired?</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How often do you order food</a:t>
            </a:r>
            <a:endParaRPr sz="15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rgbClr val="1C4587"/>
                </a:solidFill>
              </a:rPr>
              <a:t>LOW FIDELITY PROTOTYPE</a:t>
            </a:r>
            <a:endParaRPr b="1" u="sng">
              <a:solidFill>
                <a:srgbClr val="1C4587"/>
              </a:solidFill>
            </a:endParaRPr>
          </a:p>
        </p:txBody>
      </p:sp>
      <p:sp>
        <p:nvSpPr>
          <p:cNvPr id="111" name="Google Shape;111;p21"/>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12" name="Google Shape;112;p21"/>
          <p:cNvPicPr preferRelativeResize="0"/>
          <p:nvPr/>
        </p:nvPicPr>
        <p:blipFill>
          <a:blip r:embed="rId3">
            <a:alphaModFix/>
          </a:blip>
          <a:stretch>
            <a:fillRect/>
          </a:stretch>
        </p:blipFill>
        <p:spPr>
          <a:xfrm>
            <a:off x="646000" y="1377725"/>
            <a:ext cx="1766800" cy="3076924"/>
          </a:xfrm>
          <a:prstGeom prst="rect">
            <a:avLst/>
          </a:prstGeom>
          <a:noFill/>
          <a:ln>
            <a:noFill/>
          </a:ln>
        </p:spPr>
      </p:pic>
      <p:pic>
        <p:nvPicPr>
          <p:cNvPr id="113" name="Google Shape;113;p21"/>
          <p:cNvPicPr preferRelativeResize="0"/>
          <p:nvPr/>
        </p:nvPicPr>
        <p:blipFill>
          <a:blip r:embed="rId4">
            <a:alphaModFix/>
          </a:blip>
          <a:stretch>
            <a:fillRect/>
          </a:stretch>
        </p:blipFill>
        <p:spPr>
          <a:xfrm>
            <a:off x="2412799" y="1316500"/>
            <a:ext cx="3997275" cy="3199374"/>
          </a:xfrm>
          <a:prstGeom prst="rect">
            <a:avLst/>
          </a:prstGeom>
          <a:noFill/>
          <a:ln>
            <a:noFill/>
          </a:ln>
        </p:spPr>
      </p:pic>
      <p:pic>
        <p:nvPicPr>
          <p:cNvPr id="114" name="Google Shape;114;p21"/>
          <p:cNvPicPr preferRelativeResize="0"/>
          <p:nvPr/>
        </p:nvPicPr>
        <p:blipFill>
          <a:blip r:embed="rId5">
            <a:alphaModFix/>
          </a:blip>
          <a:stretch>
            <a:fillRect/>
          </a:stretch>
        </p:blipFill>
        <p:spPr>
          <a:xfrm>
            <a:off x="6410075" y="1255250"/>
            <a:ext cx="2070575" cy="326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